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70" r:id="rId3"/>
    <p:sldId id="271" r:id="rId4"/>
    <p:sldId id="272" r:id="rId5"/>
    <p:sldId id="266" r:id="rId6"/>
    <p:sldId id="265" r:id="rId7"/>
    <p:sldId id="267" r:id="rId8"/>
    <p:sldId id="259" r:id="rId9"/>
    <p:sldId id="268" r:id="rId10"/>
    <p:sldId id="264" r:id="rId11"/>
    <p:sldId id="261" r:id="rId12"/>
    <p:sldId id="263"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E7F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1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253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19A0E595-4266-4D22-BED0-566B643AF23C}" type="datetime1">
              <a:rPr lang="en-US"/>
              <a:pPr/>
              <a:t>10/14/2010</a:t>
            </a:fld>
            <a:endParaRPr lang="en-US"/>
          </a:p>
        </p:txBody>
      </p:sp>
      <p:sp>
        <p:nvSpPr>
          <p:cNvPr id="22532" name="Placeholder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253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53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253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0F894DE0-2CB9-4000-BAAE-94E27E9EA0D0}"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fontAlgn="base">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laceholder 1026"/>
          <p:cNvSpPr>
            <a:spLocks noGrp="1" noRot="1" noChangeAspect="1" noChangeArrowheads="1" noTextEdit="1"/>
          </p:cNvSpPr>
          <p:nvPr>
            <p:ph type="sldImg"/>
          </p:nvPr>
        </p:nvSpPr>
        <p:spPr>
          <a:ln/>
        </p:spPr>
      </p:sp>
      <p:sp>
        <p:nvSpPr>
          <p:cNvPr id="23555"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Placeholder 2"/>
          <p:cNvSpPr>
            <a:spLocks noGrp="1" noRot="1" noChangeAspect="1" noChangeArrowheads="1" noTextEdit="1"/>
          </p:cNvSpPr>
          <p:nvPr>
            <p:ph type="sldImg"/>
          </p:nvPr>
        </p:nvSpPr>
        <p:spPr>
          <a:ln/>
        </p:spPr>
      </p:sp>
      <p:sp>
        <p:nvSpPr>
          <p:cNvPr id="3072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Placeholder 2"/>
          <p:cNvSpPr>
            <a:spLocks noGrp="1" noRot="1" noChangeAspect="1" noChangeArrowheads="1" noTextEdit="1"/>
          </p:cNvSpPr>
          <p:nvPr>
            <p:ph type="sldImg"/>
          </p:nvPr>
        </p:nvSpPr>
        <p:spPr>
          <a:ln/>
        </p:spPr>
      </p:sp>
      <p:sp>
        <p:nvSpPr>
          <p:cNvPr id="3174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laceholder 1026"/>
          <p:cNvSpPr>
            <a:spLocks noGrp="1" noRot="1" noChangeAspect="1" noChangeArrowheads="1" noTextEdit="1"/>
          </p:cNvSpPr>
          <p:nvPr>
            <p:ph type="sldImg"/>
          </p:nvPr>
        </p:nvSpPr>
        <p:spPr>
          <a:ln/>
        </p:spPr>
      </p:sp>
      <p:sp>
        <p:nvSpPr>
          <p:cNvPr id="23555"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Placeholder 1026"/>
          <p:cNvSpPr>
            <a:spLocks noGrp="1" noRot="1" noChangeAspect="1" noChangeArrowheads="1" noTextEdit="1"/>
          </p:cNvSpPr>
          <p:nvPr>
            <p:ph type="sldImg"/>
          </p:nvPr>
        </p:nvSpPr>
        <p:spPr>
          <a:ln/>
        </p:spPr>
      </p:sp>
      <p:sp>
        <p:nvSpPr>
          <p:cNvPr id="23555" name="Placeholder 1027"/>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Placeholder 2"/>
          <p:cNvSpPr>
            <a:spLocks noGrp="1" noRot="1" noChangeAspect="1" noChangeArrowheads="1" noTextEdit="1"/>
          </p:cNvSpPr>
          <p:nvPr>
            <p:ph type="sldImg"/>
          </p:nvPr>
        </p:nvSpPr>
        <p:spPr>
          <a:ln/>
        </p:spPr>
      </p:sp>
      <p:sp>
        <p:nvSpPr>
          <p:cNvPr id="24579"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Placeholder 2"/>
          <p:cNvSpPr>
            <a:spLocks noGrp="1" noRot="1" noChangeAspect="1" noChangeArrowheads="1" noTextEdit="1"/>
          </p:cNvSpPr>
          <p:nvPr>
            <p:ph type="sldImg"/>
          </p:nvPr>
        </p:nvSpPr>
        <p:spPr>
          <a:ln/>
        </p:spPr>
      </p:sp>
      <p:sp>
        <p:nvSpPr>
          <p:cNvPr id="25603"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Placeholder 2"/>
          <p:cNvSpPr>
            <a:spLocks noGrp="1" noRot="1" noChangeAspect="1" noChangeArrowheads="1" noTextEdit="1"/>
          </p:cNvSpPr>
          <p:nvPr>
            <p:ph type="sldImg"/>
          </p:nvPr>
        </p:nvSpPr>
        <p:spPr>
          <a:ln/>
        </p:spPr>
      </p:sp>
      <p:sp>
        <p:nvSpPr>
          <p:cNvPr id="26627"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Placeholder 2"/>
          <p:cNvSpPr>
            <a:spLocks noGrp="1" noRot="1" noChangeAspect="1" noChangeArrowheads="1" noTextEdit="1"/>
          </p:cNvSpPr>
          <p:nvPr>
            <p:ph type="sldImg"/>
          </p:nvPr>
        </p:nvSpPr>
        <p:spPr>
          <a:ln/>
        </p:spPr>
      </p:sp>
      <p:sp>
        <p:nvSpPr>
          <p:cNvPr id="28675"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Placeholder 2"/>
          <p:cNvSpPr>
            <a:spLocks noGrp="1" noRot="1" noChangeAspect="1" noChangeArrowheads="1" noTextEdit="1"/>
          </p:cNvSpPr>
          <p:nvPr>
            <p:ph type="sldImg"/>
          </p:nvPr>
        </p:nvSpPr>
        <p:spPr>
          <a:ln/>
        </p:spPr>
      </p:sp>
      <p:sp>
        <p:nvSpPr>
          <p:cNvPr id="27651" name="Placeholder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Placeholder 2"/>
          <p:cNvSpPr>
            <a:spLocks noGrp="1" noRot="1" noChangeAspect="1" noChangeArrowheads="1" noTextEdit="1"/>
          </p:cNvSpPr>
          <p:nvPr>
            <p:ph type="sldImg"/>
          </p:nvPr>
        </p:nvSpPr>
        <p:spPr>
          <a:ln/>
        </p:spPr>
      </p:sp>
      <p:sp>
        <p:nvSpPr>
          <p:cNvPr id="29699"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3416118-B16A-476A-BA78-0837E0677F5B}" type="datetimeFigureOut">
              <a:rPr lang="en-US"/>
              <a:pPr>
                <a:defRPr/>
              </a:pPr>
              <a:t>10/14/2010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D767AA-3411-43B5-872C-CFD42F53A33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1F961EF-8B95-4B04-8F10-2535F40623B8}" type="datetimeFigureOut">
              <a:rPr lang="en-US"/>
              <a:pPr>
                <a:defRPr/>
              </a:pPr>
              <a:t>10/14/2010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C5D4E0-1885-469C-B870-1660743DA7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0F54B4-8A21-4EF6-9FF6-3A0D52283AB2}" type="datetimeFigureOut">
              <a:rPr lang="en-US"/>
              <a:pPr>
                <a:defRPr/>
              </a:pPr>
              <a:t>10/14/2010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1EB913-C916-43D5-AA28-BE5B58DA842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2FF8DEA-CA23-496A-A6D8-D60206097D77}" type="datetimeFigureOut">
              <a:rPr lang="en-US"/>
              <a:pPr>
                <a:defRPr/>
              </a:pPr>
              <a:t>10/14/2010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07F92C-4EB3-472C-9B76-3A666C6E41F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BE6C51F-6561-4874-8222-E9555EA40A7A}" type="datetimeFigureOut">
              <a:rPr lang="en-US"/>
              <a:pPr>
                <a:defRPr/>
              </a:pPr>
              <a:t>10/14/2010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0E05469-98EB-4707-96F5-8DD564A41A0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EC12A92-A1E8-44D5-BD19-2B73AF01B908}" type="datetimeFigureOut">
              <a:rPr lang="en-US"/>
              <a:pPr>
                <a:defRPr/>
              </a:pPr>
              <a:t>10/14/2010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1F6C28D-F819-43FF-9278-F6888B93613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061A26B-4C20-41BA-97C9-88EC947F97D2}" type="datetimeFigureOut">
              <a:rPr lang="en-US"/>
              <a:pPr>
                <a:defRPr/>
              </a:pPr>
              <a:t>10/14/2010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A6E8115-0795-486E-9F07-F52A39DB8C7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D94634D-C3F7-45B1-8780-0B9CA650C6C5}" type="datetimeFigureOut">
              <a:rPr lang="en-US"/>
              <a:pPr>
                <a:defRPr/>
              </a:pPr>
              <a:t>10/14/2010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0420ECF-2A95-4DE5-85F1-B8C6845EF76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49012C-E352-478B-915F-1F57930F1DA7}" type="datetimeFigureOut">
              <a:rPr lang="en-US"/>
              <a:pPr>
                <a:defRPr/>
              </a:pPr>
              <a:t>10/14/2010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457B959-3166-4DFB-8612-2E80771E11F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66CBB6C-CA0B-480E-AF23-4E8CB9838826}" type="datetimeFigureOut">
              <a:rPr lang="en-US"/>
              <a:pPr>
                <a:defRPr/>
              </a:pPr>
              <a:t>10/14/2010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8B9474D-EC28-4FD6-975A-97330D572A4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9BC3A47-7CE3-4E81-ACCF-3A6F472E7839}" type="datetimeFigureOut">
              <a:rPr lang="en-US"/>
              <a:pPr>
                <a:defRPr/>
              </a:pPr>
              <a:t>10/14/2010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FD6B344-36F2-4AFE-A116-61315139E8C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4E7F4"/>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624122EC-1E4F-451F-9D5C-22D3BA331137}" type="datetimeFigureOut">
              <a:rPr lang="en-US"/>
              <a:pPr>
                <a:defRPr/>
              </a:pPr>
              <a:t>10/14/2010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6BDB375B-6DC2-4F88-8BD9-DD13E6B3DE7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ＭＳ Ｐゴシック" charset="-128"/>
          <a:cs typeface="ＭＳ Ｐゴシック" charset="-128"/>
        </a:defRPr>
      </a:lvl1pPr>
      <a:lvl2pPr algn="ctr" rtl="0" fontAlgn="base">
        <a:spcBef>
          <a:spcPct val="0"/>
        </a:spcBef>
        <a:spcAft>
          <a:spcPct val="0"/>
        </a:spcAft>
        <a:defRPr sz="4400">
          <a:solidFill>
            <a:schemeClr val="tx1"/>
          </a:solidFill>
          <a:latin typeface="Calibri" charset="0"/>
          <a:ea typeface="ＭＳ Ｐゴシック" charset="-128"/>
          <a:cs typeface="ＭＳ Ｐゴシック" charset="-128"/>
        </a:defRPr>
      </a:lvl2pPr>
      <a:lvl3pPr algn="ctr" rtl="0" fontAlgn="base">
        <a:spcBef>
          <a:spcPct val="0"/>
        </a:spcBef>
        <a:spcAft>
          <a:spcPct val="0"/>
        </a:spcAft>
        <a:defRPr sz="4400">
          <a:solidFill>
            <a:schemeClr val="tx1"/>
          </a:solidFill>
          <a:latin typeface="Calibri" charset="0"/>
          <a:ea typeface="ＭＳ Ｐゴシック" charset="-128"/>
          <a:cs typeface="ＭＳ Ｐゴシック" charset="-128"/>
        </a:defRPr>
      </a:lvl3pPr>
      <a:lvl4pPr algn="ctr" rtl="0" fontAlgn="base">
        <a:spcBef>
          <a:spcPct val="0"/>
        </a:spcBef>
        <a:spcAft>
          <a:spcPct val="0"/>
        </a:spcAft>
        <a:defRPr sz="4400">
          <a:solidFill>
            <a:schemeClr val="tx1"/>
          </a:solidFill>
          <a:latin typeface="Calibri" charset="0"/>
          <a:ea typeface="ＭＳ Ｐゴシック" charset="-128"/>
          <a:cs typeface="ＭＳ Ｐゴシック" charset="-128"/>
        </a:defRPr>
      </a:lvl4pPr>
      <a:lvl5pPr algn="ctr" rtl="0" fontAlgn="base">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fontAlgn="base">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915400" cy="4800600"/>
          </a:xfrm>
        </p:spPr>
        <p:txBody>
          <a:bodyPr>
            <a:normAutofit fontScale="90000"/>
          </a:bodyPr>
          <a:lstStyle/>
          <a:p>
            <a:pPr algn="l"/>
            <a:r>
              <a:rPr lang="en-US" sz="4100" smtClean="0">
                <a:latin typeface="Arial Black" charset="0"/>
              </a:rPr>
              <a:t>Aim 19: How can we write great paragraphs in Social Studies?</a:t>
            </a:r>
            <a:br>
              <a:rPr lang="en-US" sz="4100" smtClean="0">
                <a:latin typeface="Arial Black" charset="0"/>
              </a:rPr>
            </a:br>
            <a:r>
              <a:rPr lang="en-US" sz="4100" smtClean="0">
                <a:latin typeface="Arial Black" charset="0"/>
              </a:rPr>
              <a:t/>
            </a:r>
            <a:br>
              <a:rPr lang="en-US" sz="4100" smtClean="0">
                <a:latin typeface="Arial Black" charset="0"/>
              </a:rPr>
            </a:br>
            <a:r>
              <a:rPr lang="en-US" sz="4100" smtClean="0">
                <a:latin typeface="Arial Black" charset="0"/>
              </a:rPr>
              <a:t>HW: Write a good paragraph about the difference between weather and climate in NB.</a:t>
            </a:r>
            <a:br>
              <a:rPr lang="en-US" sz="4100" smtClean="0">
                <a:latin typeface="Arial Black" charset="0"/>
              </a:rPr>
            </a:br>
            <a:r>
              <a:rPr lang="en-US" sz="4100" smtClean="0">
                <a:latin typeface="Arial Black" charset="0"/>
              </a:rPr>
              <a:t/>
            </a:r>
            <a:br>
              <a:rPr lang="en-US" sz="4100" smtClean="0">
                <a:latin typeface="Arial Black" charset="0"/>
              </a:rPr>
            </a:br>
            <a:r>
              <a:rPr lang="en-US" sz="4100" smtClean="0">
                <a:latin typeface="Arial Black" charset="0"/>
              </a:rPr>
              <a:t>Do Now: What do you think a great paragraph has?</a:t>
            </a:r>
            <a:r>
              <a:rPr lang="en-US" sz="4300" smtClean="0">
                <a:latin typeface="Arial Black" charset="0"/>
              </a:rPr>
              <a:t/>
            </a:r>
            <a:br>
              <a:rPr lang="en-US" sz="4300" smtClean="0">
                <a:latin typeface="Arial Black" charset="0"/>
              </a:rPr>
            </a:br>
            <a:r>
              <a:rPr lang="en-US" sz="4300" smtClean="0">
                <a:latin typeface="Arial Black" charset="0"/>
              </a:rPr>
              <a:t/>
            </a:r>
            <a:br>
              <a:rPr lang="en-US" sz="4300" smtClean="0">
                <a:latin typeface="Arial Black" charset="0"/>
              </a:rPr>
            </a:br>
            <a:endParaRPr lang="en-US" sz="4300" smtClean="0">
              <a:latin typeface="Arial Black"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5029200"/>
          </a:xfrm>
        </p:spPr>
        <p:txBody>
          <a:bodyPr rtlCol="0">
            <a:normAutofit fontScale="90000"/>
          </a:bodyPr>
          <a:lstStyle/>
          <a:p>
            <a:pPr algn="l" fontAlgn="auto">
              <a:spcAft>
                <a:spcPts val="0"/>
              </a:spcAft>
              <a:defRPr/>
            </a:pPr>
            <a:r>
              <a:rPr lang="en-US" dirty="0" smtClean="0">
                <a:solidFill>
                  <a:srgbClr val="00B050"/>
                </a:solidFill>
                <a:latin typeface="Arial Black" pitchFamily="34" charset="0"/>
                <a:ea typeface="+mj-ea"/>
                <a:cs typeface="+mj-cs"/>
              </a:rPr>
              <a:t>Social Studies Portfolios</a:t>
            </a:r>
            <a:br>
              <a:rPr lang="en-US" dirty="0" smtClean="0">
                <a:solidFill>
                  <a:srgbClr val="00B050"/>
                </a:solidFill>
                <a:latin typeface="Arial Black" pitchFamily="34" charset="0"/>
                <a:ea typeface="+mj-ea"/>
                <a:cs typeface="+mj-cs"/>
              </a:rPr>
            </a:br>
            <a:r>
              <a:rPr lang="en-US" dirty="0" smtClean="0">
                <a:solidFill>
                  <a:srgbClr val="00B050"/>
                </a:solidFill>
                <a:latin typeface="Arial Black" pitchFamily="34" charset="0"/>
                <a:ea typeface="+mj-ea"/>
                <a:cs typeface="+mj-cs"/>
              </a:rPr>
              <a:t/>
            </a:r>
            <a:br>
              <a:rPr lang="en-US" dirty="0" smtClean="0">
                <a:solidFill>
                  <a:srgbClr val="00B050"/>
                </a:solidFill>
                <a:latin typeface="Arial Black" pitchFamily="34" charset="0"/>
                <a:ea typeface="+mj-ea"/>
                <a:cs typeface="+mj-cs"/>
              </a:rPr>
            </a:br>
            <a:r>
              <a:rPr lang="en-US" dirty="0" smtClean="0">
                <a:solidFill>
                  <a:srgbClr val="7030A0"/>
                </a:solidFill>
                <a:latin typeface="Arial Black" pitchFamily="34" charset="0"/>
                <a:ea typeface="+mj-ea"/>
                <a:cs typeface="+mj-cs"/>
              </a:rPr>
              <a:t>-Choose a writing goal based on the choices given to you on the essay you wrote.</a:t>
            </a:r>
            <a:br>
              <a:rPr lang="en-US" dirty="0" smtClean="0">
                <a:solidFill>
                  <a:srgbClr val="7030A0"/>
                </a:solidFill>
                <a:latin typeface="Arial Black" pitchFamily="34" charset="0"/>
                <a:ea typeface="+mj-ea"/>
                <a:cs typeface="+mj-cs"/>
              </a:rPr>
            </a:br>
            <a:r>
              <a:rPr lang="en-US" dirty="0" smtClean="0">
                <a:solidFill>
                  <a:srgbClr val="7030A0"/>
                </a:solidFill>
                <a:latin typeface="Arial Black" pitchFamily="34" charset="0"/>
                <a:ea typeface="+mj-ea"/>
                <a:cs typeface="+mj-cs"/>
              </a:rPr>
              <a:t>	Good first goals are indenting, capitalization, not skipping lines, longer paragraphs, organized paragraphs. </a:t>
            </a: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endParaRPr lang="en-US" sz="4800" dirty="0">
              <a:latin typeface="Arial Black" pitchFamily="34" charset="0"/>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5029200"/>
          </a:xfrm>
        </p:spPr>
        <p:txBody>
          <a:bodyPr rtlCol="0">
            <a:normAutofit fontScale="90000"/>
          </a:bodyPr>
          <a:lstStyle/>
          <a:p>
            <a:pPr algn="l" fontAlgn="auto">
              <a:spcAft>
                <a:spcPts val="0"/>
              </a:spcAft>
              <a:defRPr/>
            </a:pPr>
            <a:r>
              <a:rPr lang="en-US" sz="3600" dirty="0" smtClean="0">
                <a:solidFill>
                  <a:srgbClr val="00B050"/>
                </a:solidFill>
                <a:latin typeface="Arial Black" pitchFamily="34" charset="0"/>
                <a:ea typeface="+mj-ea"/>
                <a:cs typeface="+mj-cs"/>
              </a:rPr>
              <a:t>Partner </a:t>
            </a:r>
            <a:r>
              <a:rPr lang="en-US" sz="3600" dirty="0" smtClean="0">
                <a:solidFill>
                  <a:srgbClr val="00B050"/>
                </a:solidFill>
                <a:latin typeface="Arial Black" pitchFamily="34" charset="0"/>
                <a:ea typeface="+mj-ea"/>
                <a:cs typeface="+mj-cs"/>
              </a:rPr>
              <a:t>activity </a:t>
            </a:r>
            <a:r>
              <a:rPr lang="en-US" sz="3600" dirty="0" smtClean="0">
                <a:latin typeface="Arial Black" pitchFamily="34" charset="0"/>
                <a:ea typeface="+mj-ea"/>
                <a:cs typeface="+mj-cs"/>
              </a:rPr>
              <a:t/>
            </a:r>
            <a:br>
              <a:rPr lang="en-US" sz="3600" dirty="0" smtClean="0">
                <a:latin typeface="Arial Black" pitchFamily="34" charset="0"/>
                <a:ea typeface="+mj-ea"/>
                <a:cs typeface="+mj-cs"/>
              </a:rPr>
            </a:br>
            <a:r>
              <a:rPr lang="en-US" sz="3600" dirty="0" smtClean="0">
                <a:latin typeface="Arial Black" pitchFamily="34" charset="0"/>
                <a:ea typeface="+mj-ea"/>
                <a:cs typeface="+mj-cs"/>
              </a:rPr>
              <a:t>Write 2 paragraphs take turns being the writer.</a:t>
            </a:r>
            <a:br>
              <a:rPr lang="en-US" sz="3600" dirty="0" smtClean="0">
                <a:latin typeface="Arial Black" pitchFamily="34" charset="0"/>
                <a:ea typeface="+mj-ea"/>
                <a:cs typeface="+mj-cs"/>
              </a:rPr>
            </a:br>
            <a:r>
              <a:rPr lang="en-US" sz="3600" dirty="0" smtClean="0">
                <a:latin typeface="Arial Black" pitchFamily="34" charset="0"/>
                <a:ea typeface="+mj-ea"/>
                <a:cs typeface="+mj-cs"/>
              </a:rPr>
              <a:t>Paragraph 1 topic: Things you might see on a social studies map</a:t>
            </a:r>
            <a:br>
              <a:rPr lang="en-US" sz="3600" dirty="0" smtClean="0">
                <a:latin typeface="Arial Black" pitchFamily="34" charset="0"/>
                <a:ea typeface="+mj-ea"/>
                <a:cs typeface="+mj-cs"/>
              </a:rPr>
            </a:br>
            <a:r>
              <a:rPr lang="en-US" sz="3600" dirty="0" smtClean="0">
                <a:latin typeface="Arial Black" pitchFamily="34" charset="0"/>
                <a:ea typeface="+mj-ea"/>
                <a:cs typeface="+mj-cs"/>
              </a:rPr>
              <a:t>Paragraph 2 topic: Different uses of maps</a:t>
            </a:r>
            <a:br>
              <a:rPr lang="en-US" sz="3600" dirty="0" smtClean="0">
                <a:latin typeface="Arial Black" pitchFamily="34" charset="0"/>
                <a:ea typeface="+mj-ea"/>
                <a:cs typeface="+mj-cs"/>
              </a:rPr>
            </a:br>
            <a:r>
              <a:rPr lang="en-US" sz="3600" dirty="0" smtClean="0">
                <a:solidFill>
                  <a:srgbClr val="7030A0"/>
                </a:solidFill>
                <a:latin typeface="Arial Black" pitchFamily="34" charset="0"/>
                <a:ea typeface="+mj-ea"/>
                <a:cs typeface="+mj-cs"/>
              </a:rPr>
              <a:t>Independent </a:t>
            </a:r>
            <a:r>
              <a:rPr lang="en-US" sz="3600" dirty="0" smtClean="0">
                <a:solidFill>
                  <a:srgbClr val="7030A0"/>
                </a:solidFill>
                <a:latin typeface="Arial Black" pitchFamily="34" charset="0"/>
                <a:ea typeface="+mj-ea"/>
                <a:cs typeface="+mj-cs"/>
              </a:rPr>
              <a:t>Activity (</a:t>
            </a:r>
            <a:r>
              <a:rPr lang="en-US" sz="3600" dirty="0" err="1" smtClean="0">
                <a:solidFill>
                  <a:srgbClr val="7030A0"/>
                </a:solidFill>
                <a:latin typeface="Arial Black" pitchFamily="34" charset="0"/>
                <a:ea typeface="+mj-ea"/>
                <a:cs typeface="+mj-cs"/>
              </a:rPr>
              <a:t>looseleaf</a:t>
            </a:r>
            <a:r>
              <a:rPr lang="en-US" sz="3600" dirty="0" smtClean="0">
                <a:solidFill>
                  <a:srgbClr val="7030A0"/>
                </a:solidFill>
                <a:latin typeface="Arial Black" pitchFamily="34" charset="0"/>
                <a:ea typeface="+mj-ea"/>
                <a:cs typeface="+mj-cs"/>
              </a:rPr>
              <a:t>)</a:t>
            </a:r>
            <a:r>
              <a:rPr lang="en-US" sz="3600" dirty="0" smtClean="0">
                <a:latin typeface="Arial Black" pitchFamily="34" charset="0"/>
                <a:ea typeface="+mj-ea"/>
                <a:cs typeface="+mj-cs"/>
              </a:rPr>
              <a:t/>
            </a:r>
            <a:br>
              <a:rPr lang="en-US" sz="3600" dirty="0" smtClean="0">
                <a:latin typeface="Arial Black" pitchFamily="34" charset="0"/>
                <a:ea typeface="+mj-ea"/>
                <a:cs typeface="+mj-cs"/>
              </a:rPr>
            </a:br>
            <a:r>
              <a:rPr lang="en-US" sz="3600" dirty="0" smtClean="0">
                <a:latin typeface="Arial Black" pitchFamily="34" charset="0"/>
                <a:ea typeface="+mj-ea"/>
                <a:cs typeface="+mj-cs"/>
              </a:rPr>
              <a:t>1.Write </a:t>
            </a:r>
            <a:r>
              <a:rPr lang="en-US" sz="3600" dirty="0" smtClean="0">
                <a:latin typeface="Arial Black" pitchFamily="34" charset="0"/>
                <a:ea typeface="+mj-ea"/>
                <a:cs typeface="+mj-cs"/>
              </a:rPr>
              <a:t>a great paragraph about Primary sources</a:t>
            </a:r>
            <a:r>
              <a:rPr lang="en-US" sz="3600" dirty="0" smtClean="0">
                <a:latin typeface="Arial Black" pitchFamily="34" charset="0"/>
                <a:ea typeface="+mj-ea"/>
                <a:cs typeface="+mj-cs"/>
              </a:rPr>
              <a:t>.</a:t>
            </a:r>
            <a:br>
              <a:rPr lang="en-US" sz="3600" dirty="0" smtClean="0">
                <a:latin typeface="Arial Black" pitchFamily="34" charset="0"/>
                <a:ea typeface="+mj-ea"/>
                <a:cs typeface="+mj-cs"/>
              </a:rPr>
            </a:br>
            <a:r>
              <a:rPr lang="en-US" sz="3600" dirty="0" smtClean="0">
                <a:latin typeface="Arial Black" pitchFamily="34" charset="0"/>
                <a:ea typeface="+mj-ea"/>
                <a:cs typeface="+mj-cs"/>
              </a:rPr>
              <a:t>2. Copy or write  the paragraph from yesterdays hw about the difference between weather and climate.</a:t>
            </a: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endParaRPr lang="en-US" sz="4800" dirty="0">
              <a:latin typeface="Arial Black" pitchFamily="34" charset="0"/>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5334000"/>
          </a:xfrm>
        </p:spPr>
        <p:txBody>
          <a:bodyPr rtlCol="0">
            <a:normAutofit fontScale="90000"/>
          </a:bodyPr>
          <a:lstStyle/>
          <a:p>
            <a:pPr algn="l" fontAlgn="auto">
              <a:spcAft>
                <a:spcPts val="0"/>
              </a:spcAft>
              <a:defRPr/>
            </a:pPr>
            <a:r>
              <a:rPr lang="en-US" sz="4000" dirty="0">
                <a:latin typeface="Arial Black" pitchFamily="34" charset="0"/>
                <a:ea typeface="+mj-ea"/>
                <a:cs typeface="+mj-cs"/>
              </a:rPr>
              <a:t/>
            </a:r>
            <a:br>
              <a:rPr lang="en-US" sz="4000" dirty="0">
                <a:latin typeface="Arial Black" pitchFamily="34" charset="0"/>
                <a:ea typeface="+mj-ea"/>
                <a:cs typeface="+mj-cs"/>
              </a:rPr>
            </a:br>
            <a:r>
              <a:rPr lang="en-US" u="sng" dirty="0" smtClean="0">
                <a:solidFill>
                  <a:srgbClr val="002060"/>
                </a:solidFill>
                <a:latin typeface="Arial Black" pitchFamily="34" charset="0"/>
                <a:ea typeface="+mj-ea"/>
                <a:cs typeface="+mj-cs"/>
              </a:rPr>
              <a:t>Good Paragraph Checklist </a:t>
            </a:r>
            <a:r>
              <a:rPr lang="en-US" dirty="0" smtClean="0">
                <a:latin typeface="Arial Black" pitchFamily="34" charset="0"/>
                <a:ea typeface="+mj-ea"/>
                <a:cs typeface="+mj-cs"/>
              </a:rPr>
              <a:t/>
            </a:r>
            <a:br>
              <a:rPr lang="en-US" dirty="0" smtClean="0">
                <a:latin typeface="Arial Black" pitchFamily="34" charset="0"/>
                <a:ea typeface="+mj-ea"/>
                <a:cs typeface="+mj-cs"/>
              </a:rPr>
            </a:br>
            <a:r>
              <a:rPr lang="en-US" dirty="0" smtClean="0">
                <a:latin typeface="Arial Black" pitchFamily="34" charset="0"/>
                <a:ea typeface="+mj-ea"/>
                <a:cs typeface="+mj-cs"/>
              </a:rPr>
              <a:t>1.Is there a topic sentence that tells the reader what the paragraph is about?</a:t>
            </a:r>
            <a:br>
              <a:rPr lang="en-US" dirty="0" smtClean="0">
                <a:latin typeface="Arial Black" pitchFamily="34" charset="0"/>
                <a:ea typeface="+mj-ea"/>
                <a:cs typeface="+mj-cs"/>
              </a:rPr>
            </a:br>
            <a:r>
              <a:rPr lang="en-US" dirty="0" smtClean="0">
                <a:latin typeface="Arial Black" pitchFamily="34" charset="0"/>
                <a:ea typeface="+mj-ea"/>
                <a:cs typeface="+mj-cs"/>
              </a:rPr>
              <a:t>2.Are there at least 2 supporting or related details? </a:t>
            </a:r>
            <a:br>
              <a:rPr lang="en-US" dirty="0" smtClean="0">
                <a:latin typeface="Arial Black" pitchFamily="34" charset="0"/>
                <a:ea typeface="+mj-ea"/>
                <a:cs typeface="+mj-cs"/>
              </a:rPr>
            </a:br>
            <a:r>
              <a:rPr lang="en-US" dirty="0" smtClean="0">
                <a:latin typeface="Arial Black" pitchFamily="34" charset="0"/>
                <a:ea typeface="+mj-ea"/>
                <a:cs typeface="+mj-cs"/>
              </a:rPr>
              <a:t>3.Is there a conclusion paragraph summarizing the entire paragraph?</a:t>
            </a:r>
            <a:r>
              <a:rPr lang="en-US" sz="4800" dirty="0" smtClean="0">
                <a:latin typeface="Arial Black" pitchFamily="34" charset="0"/>
                <a:ea typeface="+mj-ea"/>
                <a:cs typeface="+mj-cs"/>
              </a:rPr>
              <a:t/>
            </a:r>
            <a:br>
              <a:rPr lang="en-US" sz="4800" dirty="0" smtClean="0">
                <a:latin typeface="Arial Black" pitchFamily="34" charset="0"/>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endParaRPr lang="en-US" sz="4800" dirty="0">
              <a:latin typeface="Arial Black" pitchFamily="34" charset="0"/>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915400" cy="4800600"/>
          </a:xfrm>
        </p:spPr>
        <p:txBody>
          <a:bodyPr>
            <a:normAutofit fontScale="90000"/>
          </a:bodyPr>
          <a:lstStyle/>
          <a:p>
            <a:pPr algn="l"/>
            <a:r>
              <a:rPr lang="en-US" sz="4100" dirty="0" smtClean="0">
                <a:latin typeface="Arial Black" charset="0"/>
              </a:rPr>
              <a:t>Aim </a:t>
            </a:r>
            <a:r>
              <a:rPr lang="en-US" sz="4100" dirty="0" smtClean="0">
                <a:latin typeface="Arial Black" charset="0"/>
              </a:rPr>
              <a:t>19b: </a:t>
            </a:r>
            <a:r>
              <a:rPr lang="en-US" sz="4100" dirty="0" smtClean="0">
                <a:latin typeface="Arial Black" charset="0"/>
              </a:rPr>
              <a:t>How can we write great paragraphs in Social Studies?</a:t>
            </a:r>
            <a:br>
              <a:rPr lang="en-US" sz="4100" dirty="0" smtClean="0">
                <a:latin typeface="Arial Black" charset="0"/>
              </a:rPr>
            </a:br>
            <a:r>
              <a:rPr lang="en-US" sz="4100" dirty="0" smtClean="0">
                <a:latin typeface="Arial Black" charset="0"/>
              </a:rPr>
              <a:t/>
            </a:r>
            <a:br>
              <a:rPr lang="en-US" sz="4100" dirty="0" smtClean="0">
                <a:latin typeface="Arial Black" charset="0"/>
              </a:rPr>
            </a:br>
            <a:r>
              <a:rPr lang="en-US" sz="4100" dirty="0" smtClean="0">
                <a:latin typeface="Arial Black" charset="0"/>
              </a:rPr>
              <a:t>HW: Write a good paragraph about the difference between weather and climate in NB.</a:t>
            </a:r>
            <a:br>
              <a:rPr lang="en-US" sz="4100" dirty="0" smtClean="0">
                <a:latin typeface="Arial Black" charset="0"/>
              </a:rPr>
            </a:br>
            <a:r>
              <a:rPr lang="en-US" sz="4100" dirty="0" smtClean="0">
                <a:latin typeface="Arial Black" charset="0"/>
              </a:rPr>
              <a:t/>
            </a:r>
            <a:br>
              <a:rPr lang="en-US" sz="4100" dirty="0" smtClean="0">
                <a:latin typeface="Arial Black" charset="0"/>
              </a:rPr>
            </a:br>
            <a:r>
              <a:rPr lang="en-US" sz="4100" dirty="0" smtClean="0">
                <a:latin typeface="Arial Black" charset="0"/>
              </a:rPr>
              <a:t>Do Now: What do you think a great paragraph has?</a:t>
            </a:r>
            <a:r>
              <a:rPr lang="en-US" sz="4300" dirty="0" smtClean="0">
                <a:latin typeface="Arial Black" charset="0"/>
              </a:rPr>
              <a:t/>
            </a:r>
            <a:br>
              <a:rPr lang="en-US" sz="4300" dirty="0" smtClean="0">
                <a:latin typeface="Arial Black" charset="0"/>
              </a:rPr>
            </a:br>
            <a:r>
              <a:rPr lang="en-US" sz="4300" dirty="0" smtClean="0">
                <a:latin typeface="Arial Black" charset="0"/>
              </a:rPr>
              <a:t/>
            </a:r>
            <a:br>
              <a:rPr lang="en-US" sz="4300" dirty="0" smtClean="0">
                <a:latin typeface="Arial Black" charset="0"/>
              </a:rPr>
            </a:br>
            <a:endParaRPr lang="en-US" sz="4300" dirty="0" smtClean="0">
              <a:latin typeface="Arial Black"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447800"/>
            <a:ext cx="8915400" cy="4800600"/>
          </a:xfrm>
        </p:spPr>
        <p:txBody>
          <a:bodyPr>
            <a:normAutofit fontScale="90000"/>
          </a:bodyPr>
          <a:lstStyle/>
          <a:p>
            <a:pPr algn="l"/>
            <a:r>
              <a:rPr lang="en-US" sz="4100" dirty="0" smtClean="0">
                <a:latin typeface="Arial Black" charset="0"/>
              </a:rPr>
              <a:t>Agenda</a:t>
            </a:r>
            <a:br>
              <a:rPr lang="en-US" sz="4100" dirty="0" smtClean="0">
                <a:latin typeface="Arial Black" charset="0"/>
              </a:rPr>
            </a:br>
            <a:r>
              <a:rPr lang="en-US" sz="4100" dirty="0" smtClean="0">
                <a:latin typeface="Arial Black" charset="0"/>
              </a:rPr>
              <a:t>1. Review homework (sources </a:t>
            </a:r>
            <a:r>
              <a:rPr lang="en-US" sz="4100" dirty="0" err="1" smtClean="0">
                <a:latin typeface="Arial Black" charset="0"/>
              </a:rPr>
              <a:t>tchart</a:t>
            </a:r>
            <a:r>
              <a:rPr lang="en-US" sz="4100" dirty="0" smtClean="0">
                <a:latin typeface="Arial Black" charset="0"/>
              </a:rPr>
              <a:t> homework)</a:t>
            </a:r>
            <a:br>
              <a:rPr lang="en-US" sz="4100" dirty="0" smtClean="0">
                <a:latin typeface="Arial Black" charset="0"/>
              </a:rPr>
            </a:br>
            <a:r>
              <a:rPr lang="en-US" sz="4100" dirty="0" smtClean="0">
                <a:latin typeface="Arial Black" charset="0"/>
              </a:rPr>
              <a:t>2. Review weather/climate with independent practice quiz.</a:t>
            </a:r>
            <a:br>
              <a:rPr lang="en-US" sz="4100" dirty="0" smtClean="0">
                <a:latin typeface="Arial Black" charset="0"/>
              </a:rPr>
            </a:br>
            <a:r>
              <a:rPr lang="en-US" sz="4100" dirty="0" smtClean="0">
                <a:latin typeface="Arial Black" charset="0"/>
              </a:rPr>
              <a:t>3. Finish paragraph lesson.</a:t>
            </a:r>
            <a:br>
              <a:rPr lang="en-US" sz="4100" dirty="0" smtClean="0">
                <a:latin typeface="Arial Black" charset="0"/>
              </a:rPr>
            </a:br>
            <a:r>
              <a:rPr lang="en-US" sz="4300" dirty="0" smtClean="0">
                <a:latin typeface="Arial Black" charset="0"/>
              </a:rPr>
              <a:t/>
            </a:r>
            <a:br>
              <a:rPr lang="en-US" sz="4300" dirty="0" smtClean="0">
                <a:latin typeface="Arial Black" charset="0"/>
              </a:rPr>
            </a:br>
            <a:r>
              <a:rPr lang="en-US" sz="4300" dirty="0" smtClean="0">
                <a:latin typeface="Arial Black" charset="0"/>
              </a:rPr>
              <a:t/>
            </a:r>
            <a:br>
              <a:rPr lang="en-US" sz="4300" dirty="0" smtClean="0">
                <a:latin typeface="Arial Black" charset="0"/>
              </a:rPr>
            </a:br>
            <a:endParaRPr lang="en-US" sz="4300" dirty="0" smtClean="0">
              <a:latin typeface="Arial Black"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38200"/>
          </a:xfrm>
        </p:spPr>
        <p:txBody>
          <a:bodyPr rtlCol="0">
            <a:normAutofit fontScale="90000"/>
          </a:bodyPr>
          <a:lstStyle/>
          <a:p>
            <a:pPr algn="l" fontAlgn="auto">
              <a:spcAft>
                <a:spcPts val="0"/>
              </a:spcAft>
              <a:defRPr/>
            </a:pPr>
            <a:r>
              <a:rPr lang="en-US" dirty="0" smtClean="0">
                <a:ea typeface="+mj-ea"/>
                <a:cs typeface="+mj-cs"/>
              </a:rPr>
              <a:t>Independent practice: For each picture explain why it is either weather or climate.</a:t>
            </a:r>
            <a:br>
              <a:rPr lang="en-US" dirty="0" smtClean="0">
                <a:ea typeface="+mj-ea"/>
                <a:cs typeface="+mj-cs"/>
              </a:rPr>
            </a:br>
            <a:endParaRPr lang="en-US" dirty="0">
              <a:ea typeface="+mj-ea"/>
              <a:cs typeface="+mj-cs"/>
            </a:endParaRPr>
          </a:p>
        </p:txBody>
      </p:sp>
      <p:pic>
        <p:nvPicPr>
          <p:cNvPr id="19458" name="Picture 2"/>
          <p:cNvPicPr>
            <a:picLocks noChangeAspect="1" noChangeArrowheads="1"/>
          </p:cNvPicPr>
          <p:nvPr/>
        </p:nvPicPr>
        <p:blipFill>
          <a:blip r:embed="rId2" cstate="print"/>
          <a:srcRect/>
          <a:stretch>
            <a:fillRect/>
          </a:stretch>
        </p:blipFill>
        <p:spPr bwMode="auto">
          <a:xfrm>
            <a:off x="457200" y="1752600"/>
            <a:ext cx="3962400" cy="2514600"/>
          </a:xfrm>
          <a:prstGeom prst="rect">
            <a:avLst/>
          </a:prstGeom>
          <a:noFill/>
          <a:ln w="9525">
            <a:noFill/>
            <a:miter lim="800000"/>
            <a:headEnd/>
            <a:tailEnd/>
          </a:ln>
        </p:spPr>
      </p:pic>
      <p:pic>
        <p:nvPicPr>
          <p:cNvPr id="19459" name="Picture 3"/>
          <p:cNvPicPr>
            <a:picLocks noChangeAspect="1" noChangeArrowheads="1"/>
          </p:cNvPicPr>
          <p:nvPr/>
        </p:nvPicPr>
        <p:blipFill>
          <a:blip r:embed="rId3" cstate="print"/>
          <a:srcRect/>
          <a:stretch>
            <a:fillRect/>
          </a:stretch>
        </p:blipFill>
        <p:spPr bwMode="auto">
          <a:xfrm>
            <a:off x="5029200" y="1219200"/>
            <a:ext cx="3810000" cy="2847975"/>
          </a:xfrm>
          <a:prstGeom prst="rect">
            <a:avLst/>
          </a:prstGeom>
          <a:noFill/>
          <a:ln w="9525">
            <a:noFill/>
            <a:miter lim="800000"/>
            <a:headEnd/>
            <a:tailEnd/>
          </a:ln>
        </p:spPr>
      </p:pic>
      <p:pic>
        <p:nvPicPr>
          <p:cNvPr id="19460" name="Picture 4"/>
          <p:cNvPicPr>
            <a:picLocks noChangeAspect="1" noChangeArrowheads="1"/>
          </p:cNvPicPr>
          <p:nvPr/>
        </p:nvPicPr>
        <p:blipFill>
          <a:blip r:embed="rId4" cstate="print"/>
          <a:srcRect/>
          <a:stretch>
            <a:fillRect/>
          </a:stretch>
        </p:blipFill>
        <p:spPr bwMode="auto">
          <a:xfrm>
            <a:off x="4953000" y="4114800"/>
            <a:ext cx="4038600" cy="2743200"/>
          </a:xfrm>
          <a:prstGeom prst="rect">
            <a:avLst/>
          </a:prstGeom>
          <a:noFill/>
          <a:ln w="9525">
            <a:noFill/>
            <a:miter lim="800000"/>
            <a:headEnd/>
            <a:tailEnd/>
          </a:ln>
        </p:spPr>
      </p:pic>
      <p:pic>
        <p:nvPicPr>
          <p:cNvPr id="19461" name="Picture 5"/>
          <p:cNvPicPr>
            <a:picLocks noChangeAspect="1" noChangeArrowheads="1"/>
          </p:cNvPicPr>
          <p:nvPr/>
        </p:nvPicPr>
        <p:blipFill>
          <a:blip r:embed="rId5" cstate="print"/>
          <a:srcRect/>
          <a:stretch>
            <a:fillRect/>
          </a:stretch>
        </p:blipFill>
        <p:spPr bwMode="auto">
          <a:xfrm>
            <a:off x="533400" y="4343400"/>
            <a:ext cx="3810000" cy="2514600"/>
          </a:xfrm>
          <a:prstGeom prst="rect">
            <a:avLst/>
          </a:prstGeom>
          <a:noFill/>
          <a:ln w="9525">
            <a:noFill/>
            <a:miter lim="800000"/>
            <a:headEnd/>
            <a:tailEnd/>
          </a:ln>
        </p:spPr>
      </p:pic>
      <p:sp>
        <p:nvSpPr>
          <p:cNvPr id="8" name="TextBox 7"/>
          <p:cNvSpPr txBox="1"/>
          <p:nvPr/>
        </p:nvSpPr>
        <p:spPr>
          <a:xfrm>
            <a:off x="0" y="1752600"/>
            <a:ext cx="381000" cy="1189038"/>
          </a:xfrm>
          <a:prstGeom prst="rect">
            <a:avLst/>
          </a:prstGeom>
          <a:noFill/>
        </p:spPr>
        <p:txBody>
          <a:bodyPr>
            <a:spAutoFit/>
          </a:bodyPr>
          <a:lstStyle/>
          <a:p>
            <a:pPr fontAlgn="auto">
              <a:spcBef>
                <a:spcPts val="0"/>
              </a:spcBef>
              <a:spcAft>
                <a:spcPts val="0"/>
              </a:spcAft>
              <a:defRPr/>
            </a:pPr>
            <a:r>
              <a:rPr lang="en-US" sz="7200" b="1" dirty="0">
                <a:solidFill>
                  <a:schemeClr val="accent6"/>
                </a:solidFill>
                <a:latin typeface="+mn-lt"/>
                <a:ea typeface="+mn-ea"/>
                <a:cs typeface="+mn-cs"/>
              </a:rPr>
              <a:t>1</a:t>
            </a:r>
          </a:p>
        </p:txBody>
      </p:sp>
      <p:sp>
        <p:nvSpPr>
          <p:cNvPr id="9" name="TextBox 8"/>
          <p:cNvSpPr txBox="1"/>
          <p:nvPr/>
        </p:nvSpPr>
        <p:spPr>
          <a:xfrm>
            <a:off x="0" y="4419600"/>
            <a:ext cx="762000" cy="1189038"/>
          </a:xfrm>
          <a:prstGeom prst="rect">
            <a:avLst/>
          </a:prstGeom>
          <a:noFill/>
        </p:spPr>
        <p:txBody>
          <a:bodyPr>
            <a:spAutoFit/>
          </a:bodyPr>
          <a:lstStyle/>
          <a:p>
            <a:pPr fontAlgn="auto">
              <a:spcBef>
                <a:spcPts val="0"/>
              </a:spcBef>
              <a:spcAft>
                <a:spcPts val="0"/>
              </a:spcAft>
              <a:defRPr/>
            </a:pPr>
            <a:r>
              <a:rPr lang="en-US" sz="7200" b="1" dirty="0">
                <a:solidFill>
                  <a:schemeClr val="accent6"/>
                </a:solidFill>
                <a:latin typeface="+mn-lt"/>
                <a:ea typeface="+mn-ea"/>
                <a:cs typeface="+mn-cs"/>
              </a:rPr>
              <a:t>2</a:t>
            </a:r>
          </a:p>
        </p:txBody>
      </p:sp>
      <p:sp>
        <p:nvSpPr>
          <p:cNvPr id="10" name="TextBox 9"/>
          <p:cNvSpPr txBox="1"/>
          <p:nvPr/>
        </p:nvSpPr>
        <p:spPr>
          <a:xfrm>
            <a:off x="4495800" y="1600200"/>
            <a:ext cx="304800" cy="1189038"/>
          </a:xfrm>
          <a:prstGeom prst="rect">
            <a:avLst/>
          </a:prstGeom>
          <a:noFill/>
        </p:spPr>
        <p:txBody>
          <a:bodyPr>
            <a:spAutoFit/>
          </a:bodyPr>
          <a:lstStyle/>
          <a:p>
            <a:pPr fontAlgn="auto">
              <a:spcBef>
                <a:spcPts val="0"/>
              </a:spcBef>
              <a:spcAft>
                <a:spcPts val="0"/>
              </a:spcAft>
              <a:defRPr/>
            </a:pPr>
            <a:r>
              <a:rPr lang="en-US" sz="7200" b="1" dirty="0">
                <a:solidFill>
                  <a:schemeClr val="accent6"/>
                </a:solidFill>
                <a:latin typeface="+mn-lt"/>
                <a:ea typeface="+mn-ea"/>
                <a:cs typeface="+mn-cs"/>
              </a:rPr>
              <a:t>3</a:t>
            </a:r>
          </a:p>
        </p:txBody>
      </p:sp>
      <p:sp>
        <p:nvSpPr>
          <p:cNvPr id="11" name="TextBox 10"/>
          <p:cNvSpPr txBox="1"/>
          <p:nvPr/>
        </p:nvSpPr>
        <p:spPr>
          <a:xfrm>
            <a:off x="4419600" y="4267200"/>
            <a:ext cx="457200" cy="1189038"/>
          </a:xfrm>
          <a:prstGeom prst="rect">
            <a:avLst/>
          </a:prstGeom>
          <a:noFill/>
        </p:spPr>
        <p:txBody>
          <a:bodyPr>
            <a:spAutoFit/>
          </a:bodyPr>
          <a:lstStyle/>
          <a:p>
            <a:pPr fontAlgn="auto">
              <a:spcBef>
                <a:spcPts val="0"/>
              </a:spcBef>
              <a:spcAft>
                <a:spcPts val="0"/>
              </a:spcAft>
              <a:defRPr/>
            </a:pPr>
            <a:r>
              <a:rPr lang="en-US" sz="7200" b="1" dirty="0">
                <a:solidFill>
                  <a:schemeClr val="accent6"/>
                </a:solidFill>
                <a:latin typeface="+mn-lt"/>
                <a:ea typeface="+mn-ea"/>
                <a:cs typeface="+mn-cs"/>
              </a:rPr>
              <a:t>4</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143000"/>
          </a:xfrm>
        </p:spPr>
        <p:txBody>
          <a:bodyPr rtlCol="0">
            <a:normAutofit fontScale="90000"/>
          </a:bodyPr>
          <a:lstStyle/>
          <a:p>
            <a:pPr fontAlgn="auto">
              <a:spcAft>
                <a:spcPts val="0"/>
              </a:spcAft>
              <a:defRPr/>
            </a:pPr>
            <a:r>
              <a:rPr lang="en-US" sz="5300" dirty="0" smtClean="0">
                <a:ea typeface="+mj-ea"/>
                <a:cs typeface="+mj-cs"/>
              </a:rPr>
              <a:t>A great paragraph includes:</a:t>
            </a:r>
            <a:r>
              <a:rPr lang="en-US" sz="3200" dirty="0" smtClean="0">
                <a:ea typeface="+mj-ea"/>
                <a:cs typeface="+mj-cs"/>
              </a:rPr>
              <a:t/>
            </a:r>
            <a:br>
              <a:rPr lang="en-US" sz="3200" dirty="0" smtClean="0">
                <a:ea typeface="+mj-ea"/>
                <a:cs typeface="+mj-cs"/>
              </a:rPr>
            </a:br>
            <a:endParaRPr lang="en-US" sz="3200" dirty="0" smtClean="0">
              <a:ea typeface="+mj-ea"/>
              <a:cs typeface="+mj-cs"/>
            </a:endParaRPr>
          </a:p>
        </p:txBody>
      </p:sp>
      <p:sp>
        <p:nvSpPr>
          <p:cNvPr id="3" name="Content Placeholder 2"/>
          <p:cNvSpPr>
            <a:spLocks noGrp="1"/>
          </p:cNvSpPr>
          <p:nvPr>
            <p:ph sz="quarter" idx="1"/>
          </p:nvPr>
        </p:nvSpPr>
        <p:spPr>
          <a:xfrm>
            <a:off x="228600" y="1143000"/>
            <a:ext cx="8686800" cy="5410200"/>
          </a:xfrm>
        </p:spPr>
        <p:txBody>
          <a:bodyPr rtlCol="0">
            <a:normAutofit lnSpcReduction="10000"/>
          </a:bodyPr>
          <a:lstStyle/>
          <a:p>
            <a:pPr fontAlgn="auto">
              <a:lnSpc>
                <a:spcPct val="80000"/>
              </a:lnSpc>
              <a:spcAft>
                <a:spcPts val="0"/>
              </a:spcAft>
              <a:buFont typeface="Arial" pitchFamily="34" charset="0"/>
              <a:buChar char="•"/>
              <a:defRPr/>
            </a:pPr>
            <a:r>
              <a:rPr lang="en-US" sz="4000" dirty="0" smtClean="0">
                <a:ea typeface="+mn-ea"/>
                <a:cs typeface="+mn-cs"/>
              </a:rPr>
              <a:t>A </a:t>
            </a:r>
            <a:r>
              <a:rPr lang="en-US" sz="4000" b="1" dirty="0" smtClean="0">
                <a:ea typeface="+mn-ea"/>
                <a:cs typeface="+mn-cs"/>
              </a:rPr>
              <a:t>Topic Sentence</a:t>
            </a:r>
            <a:r>
              <a:rPr lang="en-US" sz="4000" dirty="0" smtClean="0">
                <a:ea typeface="+mn-ea"/>
                <a:cs typeface="+mn-cs"/>
              </a:rPr>
              <a:t> - this is the main idea or topic of the whole paragraph. This is the first sentence.</a:t>
            </a:r>
          </a:p>
          <a:p>
            <a:pPr fontAlgn="auto">
              <a:lnSpc>
                <a:spcPct val="80000"/>
              </a:lnSpc>
              <a:spcAft>
                <a:spcPts val="0"/>
              </a:spcAft>
              <a:buFont typeface="Arial" pitchFamily="34" charset="0"/>
              <a:buChar char="•"/>
              <a:defRPr/>
            </a:pPr>
            <a:endParaRPr lang="en-US" sz="4000" dirty="0" smtClean="0">
              <a:ea typeface="+mn-ea"/>
              <a:cs typeface="+mn-cs"/>
            </a:endParaRPr>
          </a:p>
          <a:p>
            <a:pPr fontAlgn="auto">
              <a:lnSpc>
                <a:spcPct val="80000"/>
              </a:lnSpc>
              <a:spcAft>
                <a:spcPts val="0"/>
              </a:spcAft>
              <a:buFont typeface="Arial" pitchFamily="34" charset="0"/>
              <a:buChar char="•"/>
              <a:defRPr/>
            </a:pPr>
            <a:r>
              <a:rPr lang="en-US" sz="4000" b="1" dirty="0" smtClean="0">
                <a:ea typeface="+mn-ea"/>
                <a:cs typeface="+mn-cs"/>
              </a:rPr>
              <a:t>Detail (supporting) Sentences </a:t>
            </a:r>
            <a:r>
              <a:rPr lang="en-US" sz="4000" dirty="0" smtClean="0">
                <a:ea typeface="+mn-ea"/>
                <a:cs typeface="+mn-cs"/>
              </a:rPr>
              <a:t>- these are the sentences that describe and give more detail about the main idea. </a:t>
            </a:r>
          </a:p>
          <a:p>
            <a:pPr fontAlgn="auto">
              <a:lnSpc>
                <a:spcPct val="80000"/>
              </a:lnSpc>
              <a:spcAft>
                <a:spcPts val="0"/>
              </a:spcAft>
              <a:buFont typeface="Arial" pitchFamily="34" charset="0"/>
              <a:buChar char="•"/>
              <a:defRPr/>
            </a:pPr>
            <a:endParaRPr lang="en-US" sz="4000" dirty="0" smtClean="0">
              <a:ea typeface="+mn-ea"/>
              <a:cs typeface="+mn-cs"/>
            </a:endParaRPr>
          </a:p>
          <a:p>
            <a:pPr fontAlgn="auto">
              <a:lnSpc>
                <a:spcPct val="80000"/>
              </a:lnSpc>
              <a:spcAft>
                <a:spcPts val="0"/>
              </a:spcAft>
              <a:buFont typeface="Arial" pitchFamily="34" charset="0"/>
              <a:buChar char="•"/>
              <a:defRPr/>
            </a:pPr>
            <a:r>
              <a:rPr lang="en-US" sz="4000" b="1" dirty="0" smtClean="0">
                <a:ea typeface="+mn-ea"/>
                <a:cs typeface="+mn-cs"/>
              </a:rPr>
              <a:t>Closing sentence</a:t>
            </a:r>
            <a:r>
              <a:rPr lang="en-US" sz="4000" dirty="0" smtClean="0">
                <a:ea typeface="+mn-ea"/>
                <a:cs typeface="+mn-cs"/>
              </a:rPr>
              <a:t> – this summarizes the topic of this paragraph and ends it. </a:t>
            </a:r>
          </a:p>
          <a:p>
            <a:pPr fontAlgn="auto">
              <a:lnSpc>
                <a:spcPct val="80000"/>
              </a:lnSpc>
              <a:spcAft>
                <a:spcPts val="0"/>
              </a:spcAft>
              <a:buFont typeface="Wingdings 2" charset="2"/>
              <a:buNone/>
              <a:defRPr/>
            </a:pPr>
            <a:endParaRPr lang="en-US" sz="2200" b="1" dirty="0" smtClean="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z="4800" smtClean="0"/>
              <a:t>A great paragraph also has:</a:t>
            </a:r>
          </a:p>
        </p:txBody>
      </p:sp>
      <p:sp>
        <p:nvSpPr>
          <p:cNvPr id="3" name="Content Placeholder 2"/>
          <p:cNvSpPr>
            <a:spLocks noGrp="1"/>
          </p:cNvSpPr>
          <p:nvPr>
            <p:ph sz="quarter" idx="1"/>
          </p:nvPr>
        </p:nvSpPr>
        <p:spPr/>
        <p:txBody>
          <a:bodyPr/>
          <a:lstStyle/>
          <a:p>
            <a:r>
              <a:rPr lang="en-US" sz="4400" b="1" smtClean="0"/>
              <a:t>Logical Order </a:t>
            </a:r>
            <a:r>
              <a:rPr lang="en-US" sz="4400" smtClean="0"/>
              <a:t>- the sentences have to be put together in a way that makes sense.</a:t>
            </a:r>
          </a:p>
          <a:p>
            <a:r>
              <a:rPr lang="en-US" sz="4400" smtClean="0"/>
              <a:t>You also have to make sure that all the sentences are about the main idea.</a:t>
            </a:r>
          </a:p>
          <a:p>
            <a:pPr>
              <a:buFont typeface="Wingdings 2" charset="2"/>
              <a:buNone/>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C:\Documents and Settings\brenda\My Documents\My Pictures\burger.gif"/>
          <p:cNvPicPr>
            <a:picLocks noChangeAspect="1" noChangeArrowheads="1"/>
          </p:cNvPicPr>
          <p:nvPr/>
        </p:nvPicPr>
        <p:blipFill>
          <a:blip r:embed="rId3" cstate="print"/>
          <a:srcRect/>
          <a:stretch>
            <a:fillRect/>
          </a:stretch>
        </p:blipFill>
        <p:spPr bwMode="auto">
          <a:xfrm>
            <a:off x="304800" y="228600"/>
            <a:ext cx="8502650" cy="609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76400"/>
            <a:ext cx="9144000" cy="4267200"/>
          </a:xfrm>
        </p:spPr>
        <p:txBody>
          <a:bodyPr rtlCol="0">
            <a:normAutofit fontScale="90000"/>
          </a:bodyPr>
          <a:lstStyle/>
          <a:p>
            <a:pPr algn="l" fontAlgn="auto">
              <a:spcAft>
                <a:spcPts val="0"/>
              </a:spcAft>
              <a:defRPr/>
            </a:pPr>
            <a:r>
              <a:rPr lang="en-US" dirty="0" smtClean="0">
                <a:latin typeface="Arial Black" pitchFamily="34" charset="0"/>
                <a:ea typeface="+mj-ea"/>
                <a:cs typeface="+mj-cs"/>
              </a:rPr>
              <a:t>Example paragraph</a:t>
            </a:r>
            <a:br>
              <a:rPr lang="en-US" dirty="0" smtClean="0">
                <a:latin typeface="Arial Black" pitchFamily="34" charset="0"/>
                <a:ea typeface="+mj-ea"/>
                <a:cs typeface="+mj-cs"/>
              </a:rPr>
            </a:br>
            <a:r>
              <a:rPr lang="en-US" dirty="0" smtClean="0">
                <a:latin typeface="Arial Black" pitchFamily="34" charset="0"/>
                <a:ea typeface="+mj-ea"/>
                <a:cs typeface="+mj-cs"/>
              </a:rPr>
              <a:t>	</a:t>
            </a:r>
            <a:r>
              <a:rPr lang="en-US" sz="3800" dirty="0" smtClean="0">
                <a:solidFill>
                  <a:srgbClr val="002060"/>
                </a:solidFill>
                <a:latin typeface="Arial Black" pitchFamily="34" charset="0"/>
                <a:ea typeface="+mj-ea"/>
                <a:cs typeface="+mj-cs"/>
              </a:rPr>
              <a:t>Secondary sources give us information about past events</a:t>
            </a:r>
            <a:r>
              <a:rPr lang="en-US" sz="3800" dirty="0" smtClean="0">
                <a:latin typeface="Arial Black" pitchFamily="34" charset="0"/>
                <a:ea typeface="+mj-ea"/>
                <a:cs typeface="+mj-cs"/>
              </a:rPr>
              <a:t>. Secondary sources are written by people who research historical events and artifacts. The people who write about these events did not actually experience them. Often secondary sources are textbooks, articles or biographies. </a:t>
            </a:r>
            <a:r>
              <a:rPr lang="en-US" sz="3800" dirty="0" smtClean="0">
                <a:solidFill>
                  <a:srgbClr val="7030A0"/>
                </a:solidFill>
                <a:latin typeface="Arial Black" pitchFamily="34" charset="0"/>
                <a:ea typeface="+mj-ea"/>
                <a:cs typeface="+mj-cs"/>
              </a:rPr>
              <a:t>Secondary sources tell us about events that happened in history.</a:t>
            </a:r>
            <a:r>
              <a:rPr lang="en-US" sz="4800" dirty="0">
                <a:solidFill>
                  <a:srgbClr val="7030A0"/>
                </a:solidFill>
                <a:ea typeface="+mj-ea"/>
                <a:cs typeface="+mj-cs"/>
              </a:rPr>
              <a:t/>
            </a:r>
            <a:br>
              <a:rPr lang="en-US" sz="4800" dirty="0">
                <a:solidFill>
                  <a:srgbClr val="7030A0"/>
                </a:solidFill>
                <a:ea typeface="+mj-ea"/>
                <a:cs typeface="+mj-cs"/>
              </a:rPr>
            </a:br>
            <a:r>
              <a:rPr lang="en-US" sz="4800" dirty="0" smtClean="0">
                <a:latin typeface="Arial Black" pitchFamily="34" charset="0"/>
                <a:ea typeface="+mj-ea"/>
                <a:cs typeface="+mj-cs"/>
              </a:rPr>
              <a:t/>
            </a:r>
            <a:br>
              <a:rPr lang="en-US" sz="4800" dirty="0" smtClean="0">
                <a:latin typeface="Arial Black" pitchFamily="34" charset="0"/>
                <a:ea typeface="+mj-ea"/>
                <a:cs typeface="+mj-cs"/>
              </a:rPr>
            </a:br>
            <a:endParaRPr lang="en-US" sz="4800" dirty="0">
              <a:latin typeface="Arial Black" pitchFamily="34" charset="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Documents and Settings\brenda\My Documents\My Pictures\hamburgerex.jpg"/>
          <p:cNvPicPr>
            <a:picLocks noChangeAspect="1" noChangeArrowheads="1"/>
          </p:cNvPicPr>
          <p:nvPr/>
        </p:nvPicPr>
        <p:blipFill>
          <a:blip r:embed="rId3" cstate="print"/>
          <a:srcRect/>
          <a:stretch>
            <a:fillRect/>
          </a:stretch>
        </p:blipFill>
        <p:spPr bwMode="auto">
          <a:xfrm>
            <a:off x="381000" y="381000"/>
            <a:ext cx="81534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Aspect</Template>
  <TotalTime>96</TotalTime>
  <Words>154</Words>
  <Application>Microsoft Office PowerPoint</Application>
  <PresentationFormat>On-screen Show (4:3)</PresentationFormat>
  <Paragraphs>21</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Aim 19: How can we write great paragraphs in Social Studies?  HW: Write a good paragraph about the difference between weather and climate in NB.  Do Now: What do you think a great paragraph has?  </vt:lpstr>
      <vt:lpstr>Aim 19b: How can we write great paragraphs in Social Studies?  HW: Write a good paragraph about the difference between weather and climate in NB.  Do Now: What do you think a great paragraph has?  </vt:lpstr>
      <vt:lpstr>Agenda 1. Review homework (sources tchart homework) 2. Review weather/climate with independent practice quiz. 3. Finish paragraph lesson.   </vt:lpstr>
      <vt:lpstr>Independent practice: For each picture explain why it is either weather or climate. </vt:lpstr>
      <vt:lpstr>A great paragraph includes: </vt:lpstr>
      <vt:lpstr>A great paragraph also has:</vt:lpstr>
      <vt:lpstr>Slide 7</vt:lpstr>
      <vt:lpstr>Example paragraph  Secondary sources give us information about past events. Secondary sources are written by people who research historical events and artifacts. The people who write about these events did not actually experience them. Often secondary sources are textbooks, articles or biographies. Secondary sources tell us about events that happened in history.  </vt:lpstr>
      <vt:lpstr>Slide 9</vt:lpstr>
      <vt:lpstr>Social Studies Portfolios  -Choose a writing goal based on the choices given to you on the essay you wrote.  Good first goals are indenting, capitalization, not skipping lines, longer paragraphs, organized paragraphs.     </vt:lpstr>
      <vt:lpstr>Partner activity  Write 2 paragraphs take turns being the writer. Paragraph 1 topic: Things you might see on a social studies map Paragraph 2 topic: Different uses of maps Independent Activity (looseleaf) 1.Write a great paragraph about Primary sources. 2. Copy or write  the paragraph from yesterdays hw about the difference between weather and climate.    </vt:lpstr>
      <vt:lpstr> Good Paragraph Checklist  1.Is there a topic sentence that tells the reader what the paragraph is about? 2.Are there at least 2 supporting or related details?  3.Is there a conclusion paragraph summarizing the entire paragraph?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 How can we write good paragraphs? HW: Write a good paragraph about primary sources on loose leaf (use your notes!). Do Now: What does a good paragraph have?</dc:title>
  <dc:creator>Kate Beesch</dc:creator>
  <cp:lastModifiedBy>Kate Beesch</cp:lastModifiedBy>
  <cp:revision>21</cp:revision>
  <dcterms:created xsi:type="dcterms:W3CDTF">2009-11-16T04:07:05Z</dcterms:created>
  <dcterms:modified xsi:type="dcterms:W3CDTF">2010-10-14T21:42:01Z</dcterms:modified>
</cp:coreProperties>
</file>